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embeddedFontLst>
    <p:embeddedFont>
      <p:font typeface="Century Gothic" panose="020B0502020202020204" pitchFamily="34" charset="0"/>
      <p:regular r:id="rId20"/>
      <p:bold r:id="rId21"/>
      <p:italic r:id="rId22"/>
      <p:boldItalic r:id="rId23"/>
    </p:embeddedFont>
  </p:embeddedFontLst>
  <p:custDataLst>
    <p:tags r:id="rId2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F98E50-6D5F-4FF3-B544-71F6A1F12D74}" v="93" dt="2024-06-24T05:17:26.916"/>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Hello everyone and welcome to the Security Policy Presentation for Green Pace. Developed by myself, Tatiana Case</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Our tools slide demonstrates a streamlined </a:t>
            </a:r>
            <a:r>
              <a:rPr lang="en-US" dirty="0" err="1"/>
              <a:t>DevSecOps</a:t>
            </a:r>
            <a:r>
              <a:rPr lang="en-US" dirty="0"/>
              <a:t> approach that integrates various software development lifecycle tools.</a:t>
            </a:r>
          </a:p>
          <a:p>
            <a:pPr marL="0" lvl="0" indent="0" algn="l" rtl="0">
              <a:lnSpc>
                <a:spcPct val="100000"/>
              </a:lnSpc>
              <a:spcBef>
                <a:spcPts val="0"/>
              </a:spcBef>
              <a:spcAft>
                <a:spcPts val="0"/>
              </a:spcAft>
              <a:buSzPts val="1100"/>
              <a:buNone/>
            </a:pPr>
            <a:r>
              <a:rPr lang="en-US" dirty="0"/>
              <a:t>Tools like </a:t>
            </a:r>
            <a:r>
              <a:rPr lang="en-US" dirty="0" err="1"/>
              <a:t>Jora</a:t>
            </a:r>
            <a:r>
              <a:rPr lang="en-US" dirty="0"/>
              <a:t>, </a:t>
            </a:r>
            <a:r>
              <a:rPr lang="en-US" dirty="0" err="1"/>
              <a:t>CppCheck</a:t>
            </a:r>
            <a:r>
              <a:rPr lang="en-US" dirty="0"/>
              <a:t>, SonarQube, Jenkins, Fortify, Terraform, Vault, and Splunk help automate processes, reduce vulnerabilities, and ensure industry compliance. Jira assists with planning, while Jenkins ensures proper building and testing. </a:t>
            </a:r>
            <a:r>
              <a:rPr lang="en-US" dirty="0" err="1"/>
              <a:t>CppCheck</a:t>
            </a:r>
            <a:r>
              <a:rPr lang="en-US" dirty="0"/>
              <a:t> and SonarQube are useful tools for analyzing dynamic code. Fortify strengthens defense against potential vulnerabilities, while Terraform, Vault, and Splunk provide additional layers of infrastructure, management, and log security. Using these tools in our toolbox can significantly reduce vulnerabilities and attacks, leading to increased security and streamlined development processes.</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risk management slide discusses the risks of waiting and the advantages of acting quickly. Waiting can lead to costly and time-consuming updates, compromised sensitive information, and negative impact on the company's reputation and public image. However, taking early action has numerous benefits. Early intervention can prevent damage, reduce risk, lower liability, and improve reputation. Acting early allows us to identify and resolve potential issues before they negatively impact the program.</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slide provides additional recommendations for improving security. Using Veracode during the development pipeline reduces the risk of security breaches by detecting vulnerabilities early. This proactive approach will ensure our codebase adheres to secure coding standards, providing a strong defense against threats. To improve our incident response plan, we can learn from real-world examples, such as the Ashley Madison data breach. By leveraging our experiences, we can enhance the effectiveness of our incident response plan and be prepared for potential issues. These measures will strengthen our security strategy and protect users and their data.</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Adopting the ISO/IEC 27001 standard will help address future security and sensitive information management concerns. Enable multi-factor authentication to improve access controls and align with the zero-trust security model. Refining incident response based on real-world incidents improves adaptability and minimizes damage during breaches. Continuous employee education and training ensures awareness of current security threats and standards. These practices ensure we protect sensitive information to the best of our ability.</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defense overview highlights a layered security strategy to prevent threats. We begin with a strong perimeter defense to filter incoming threats. The diagram shows critical layers of protection, including user authentication, endpoint security, and data encryption. Application security will continuously monitor our defenses. In case of an incident, our response plan ensures prompt action and quick recovery. This multifaceted approach will increase our resilience to cyber threats.</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threat matrix below summarizes key security risks. The table categorizes internal and external threats based on likelihood and priority. Each cell will detail the threat risk, which will be discussed further in the presentation. Automated tools can identify vulnerabilities by scanning code and highlighting issues such as SQL injection, buffer overflow, and other security flaws. Integrating automation into the development pipeline allows for proactive problem detection and resolution, leading to cost savings in the long run.</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slide outlines ten core development principles that align with coding standards for a secure and cohesive approach. The "Validate Input Data" principle aligns with the "Preventing SQL Injection" coding standard, as SQL injection poses a risk of data vulnerabilities. Input sanitization and validation help prevent malicious or incorrect data. Implementing these principles and coding standards ensures compliance and security across all projects, not just one application.</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slide presents an overview of coding standards. Efficient management involves assessing the severity, likelihood of exploitation, and remediation costs. Prioritize implementing likely threats to ensure effective remediation efforts. The standards are organized by priority level, enabling us to prioritize resources that require immediate attention while maintaining a systematic approach. This strategy provides a proactive and streamlined response to potential vulnerabilities.</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slide depicts our encryption strategies for data at rest, in flight, and during use.</a:t>
            </a:r>
          </a:p>
          <a:p>
            <a:pPr marL="0" lvl="0" indent="0" algn="l" rtl="0">
              <a:lnSpc>
                <a:spcPct val="100000"/>
              </a:lnSpc>
              <a:spcBef>
                <a:spcPts val="0"/>
              </a:spcBef>
              <a:spcAft>
                <a:spcPts val="0"/>
              </a:spcAft>
              <a:buSzPts val="1100"/>
              <a:buNone/>
            </a:pPr>
            <a:r>
              <a:rPr lang="en-US" dirty="0"/>
              <a:t> Encryption at rest ensures data security and confidentiality, even during extended storage periods. At-flight encryption aims to secure data during transmission and prevent unauthorized access or use by third parties. Encryption protects data during processing and ensures confidentiality throughout its lifecycle. Implementing these strategies creates a layered defense, providing a resilient and comprehensive shield to secure data across pipeline stages.</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Welcome to the triple-A slide, which covers the fundamental principles of authentication, authorization, and accounting. Authentication serves as a gateway, verifying user and system identities and enforcing access controls to prevent unauthorized entry. Authorization uses a role-based permission system to specify access levels and adhere to the principle of least privilege. The accounting section will monitor user and system activities to ensure accountability, early detection, and compliance with regulations. These frameworks create a secure network to protect against unauthorized access, improving security and response capabilities.</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A unit test that adds character input limitations to user inputs is an important safeguard for program integrity and security. By defining and enforcing constraints on the character types and ranges that can be entered, these tests ensure that only valid and expected inputs are processed. This prevents a number of issues, including input validation errors, data corruption, and unexpected behavior. More importantly, it serves as a first line of defense against security flaws like SQL injection and cross-site scripting (XSS) by blocking potentially malicious characters. Comprehensive unit tests simulate a variety of input scenarios, including edge cases and invalid data, to ensure that the input limitations are strong and effective. Consequently, these tests improve the overall reliability, security, and stability of the program.</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During the assess and plan phase, security automation involves integrating code analysis tools directly into the IDE to detect and eliminate vulnerabilities.</a:t>
            </a:r>
          </a:p>
          <a:p>
            <a:pPr marL="0" lvl="0" indent="0" algn="l" rtl="0">
              <a:lnSpc>
                <a:spcPct val="100000"/>
              </a:lnSpc>
              <a:spcBef>
                <a:spcPts val="0"/>
              </a:spcBef>
              <a:spcAft>
                <a:spcPts val="0"/>
              </a:spcAft>
              <a:buSzPts val="1100"/>
              <a:buNone/>
            </a:pPr>
            <a:r>
              <a:rPr lang="en-US" dirty="0"/>
              <a:t>During the design and build phase, dynamic analysis tools will be used to identify and fix runtime errors or bugs. The verification and testing phase will include security checks to prevent the advancement of insecure code, resulting in a more secure program. Following this, the transition and health check phase will include automated security testing to ensure the deployed code meets security standards. During the monitor and detect phase, self-protection tools will continuously scan the application to detect security threats early on. During the response phase, our automated response mechanism will address security incidents quickly and effectively. In the final phase, continuous security checks and automated testing will ensure the system's stability and security.</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4.m4a"/><Relationship Id="rId7" Type="http://schemas.openxmlformats.org/officeDocument/2006/relationships/hyperlink" Target="https://insights.sei.cmu.edu/blog/secure-coding-in-c11-and-c14/" TargetMode="External"/><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hyperlink" Target="https://engineering.blackrock.com/automation-in-c6f9666bbb3f7" TargetMode="External"/><Relationship Id="rId5" Type="http://schemas.openxmlformats.org/officeDocument/2006/relationships/notesSlide" Target="../notesSlides/notesSlide14.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5.m4a"/><Relationship Id="rId7" Type="http://schemas.openxmlformats.org/officeDocument/2006/relationships/image" Target="../media/image6.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7.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Tatiana Case</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7" name="Audio 26">
            <a:hlinkClick r:id="" action="ppaction://media"/>
            <a:extLst>
              <a:ext uri="{FF2B5EF4-FFF2-40B4-BE49-F238E27FC236}">
                <a16:creationId xmlns:a16="http://schemas.microsoft.com/office/drawing/2014/main" id="{244A0BCB-0BAC-0CAF-7CD5-163DF598F2F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277"/>
    </mc:Choice>
    <mc:Fallback xmlns="">
      <p:transition spd="slow" advTm="102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4697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sz="2800" dirty="0" err="1"/>
              <a:t>DevSecOps</a:t>
            </a:r>
            <a:r>
              <a:rPr lang="en-US" sz="2800" dirty="0"/>
              <a:t> integrates security across the software development lifecycle. </a:t>
            </a:r>
            <a:r>
              <a:rPr lang="en-US" sz="2800" dirty="0" err="1"/>
              <a:t>DevSecOps</a:t>
            </a:r>
            <a:r>
              <a:rPr lang="en-US" sz="2800" dirty="0"/>
              <a:t> processes include planning, coding, building, testing, deployment, and monitoring. Useful tools include Jira, </a:t>
            </a:r>
            <a:r>
              <a:rPr lang="en-US" sz="2800" dirty="0" err="1"/>
              <a:t>CppCheck</a:t>
            </a:r>
            <a:r>
              <a:rPr lang="en-US" sz="2800" dirty="0"/>
              <a:t>, SonarQube, Jenkins, and Fortify. External tools like Terraform, Vault, and Splunk can improve infrastructure, container, and log security. This approach aims to automate processes, reduce vulnerabilities, and ensure industry compliance.</a:t>
            </a:r>
            <a:endParaRPr sz="28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C38CD18A-3B2A-842F-226B-418A050E4C3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9809"/>
    </mc:Choice>
    <mc:Fallback xmlns="">
      <p:transition spd="slow" advTm="49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Risks of waiting:</a:t>
            </a:r>
          </a:p>
          <a:p>
            <a:pPr marL="685800" lvl="1" indent="-228600">
              <a:spcBef>
                <a:spcPts val="0"/>
              </a:spcBef>
              <a:buSzPts val="2000"/>
            </a:pPr>
            <a:r>
              <a:rPr lang="en-US" dirty="0"/>
              <a:t>Time consuming and pricey repairs</a:t>
            </a:r>
          </a:p>
          <a:p>
            <a:pPr marL="685800" lvl="1" indent="-228600">
              <a:spcBef>
                <a:spcPts val="0"/>
              </a:spcBef>
              <a:buSzPts val="2000"/>
            </a:pPr>
            <a:r>
              <a:rPr lang="en-US" dirty="0"/>
              <a:t>Liability</a:t>
            </a:r>
          </a:p>
          <a:p>
            <a:pPr marL="685800" lvl="1" indent="-228600">
              <a:spcBef>
                <a:spcPts val="0"/>
              </a:spcBef>
              <a:buSzPts val="2000"/>
            </a:pPr>
            <a:r>
              <a:rPr lang="en-US" dirty="0"/>
              <a:t>Loss of trust and reputation</a:t>
            </a:r>
          </a:p>
          <a:p>
            <a:pPr marL="228600" indent="-228600">
              <a:spcBef>
                <a:spcPts val="0"/>
              </a:spcBef>
              <a:buSzPts val="2000"/>
            </a:pPr>
            <a:r>
              <a:rPr lang="en-US" dirty="0"/>
              <a:t>Benefits of early action:</a:t>
            </a:r>
          </a:p>
          <a:p>
            <a:pPr marL="685800" lvl="1" indent="-228600">
              <a:spcBef>
                <a:spcPts val="0"/>
              </a:spcBef>
              <a:buSzPts val="2000"/>
            </a:pPr>
            <a:r>
              <a:rPr lang="en-US" dirty="0"/>
              <a:t>Preventing possibly breaches</a:t>
            </a:r>
          </a:p>
          <a:p>
            <a:pPr marL="685800" lvl="1" indent="-228600">
              <a:spcBef>
                <a:spcPts val="0"/>
              </a:spcBef>
              <a:buSzPts val="2000"/>
            </a:pPr>
            <a:r>
              <a:rPr lang="en-US" dirty="0"/>
              <a:t>Having the time to add defense in layers</a:t>
            </a:r>
          </a:p>
          <a:p>
            <a:pPr marL="685800" lvl="1" indent="-228600">
              <a:spcBef>
                <a:spcPts val="0"/>
              </a:spcBef>
              <a:buSzPts val="2000"/>
            </a:pPr>
            <a:r>
              <a:rPr lang="en-US" dirty="0"/>
              <a:t>Reduces Liability</a:t>
            </a:r>
          </a:p>
          <a:p>
            <a:pPr marL="685800" lvl="1" indent="-228600">
              <a:spcBef>
                <a:spcPts val="0"/>
              </a:spcBef>
              <a:buSzPts val="2000"/>
            </a:pPr>
            <a:r>
              <a:rPr lang="en-US" dirty="0"/>
              <a:t>Increases trust and reputation</a:t>
            </a:r>
          </a:p>
          <a:p>
            <a:pPr marL="685800" lvl="1" indent="-228600">
              <a:spcBef>
                <a:spcPts val="0"/>
              </a:spcBef>
              <a:buSzPts val="2000"/>
            </a:pPr>
            <a:r>
              <a:rPr lang="en-US" dirty="0"/>
              <a:t>Eliminates risks before a possible hacker does </a:t>
            </a:r>
          </a:p>
          <a:p>
            <a:pPr marL="685800" lvl="1" indent="-228600">
              <a:spcBef>
                <a:spcPts val="0"/>
              </a:spcBef>
              <a:buSzPts val="2000"/>
            </a:pPr>
            <a:endParaRPr lang="en-US"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0D19C589-A901-65B5-ACD0-A0F28E5C7C6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1714"/>
    </mc:Choice>
    <mc:Fallback xmlns="">
      <p:transition spd="slow" advTm="31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800" dirty="0"/>
              <a:t>Automated Security Testing:</a:t>
            </a:r>
          </a:p>
          <a:p>
            <a:pPr marL="1600200" lvl="3" indent="-228600">
              <a:spcBef>
                <a:spcPts val="0"/>
              </a:spcBef>
            </a:pPr>
            <a:r>
              <a:rPr lang="en-US" sz="2000" dirty="0"/>
              <a:t>Enhance the development pipeline with comprehensive tools. For Example, Veracode</a:t>
            </a:r>
          </a:p>
          <a:p>
            <a:pPr marL="1600200" lvl="3" indent="-228600">
              <a:spcBef>
                <a:spcPts val="0"/>
              </a:spcBef>
            </a:pPr>
            <a:r>
              <a:rPr lang="en-US" sz="2000" dirty="0"/>
              <a:t>Detect vulnerabilities early which will reduce the chances of security breaches.</a:t>
            </a:r>
          </a:p>
          <a:p>
            <a:pPr marL="1143000" lvl="2" indent="-228600">
              <a:spcBef>
                <a:spcPts val="0"/>
              </a:spcBef>
            </a:pPr>
            <a:r>
              <a:rPr lang="en-US" sz="2800" dirty="0"/>
              <a:t>Incident Response Plan Refinement:</a:t>
            </a:r>
          </a:p>
          <a:p>
            <a:pPr marL="1600200" lvl="3" indent="-228600">
              <a:spcBef>
                <a:spcPts val="0"/>
              </a:spcBef>
            </a:pPr>
            <a:r>
              <a:rPr lang="en-US" sz="2000" dirty="0"/>
              <a:t>Learn for incidents that have already occurred.</a:t>
            </a:r>
          </a:p>
          <a:p>
            <a:pPr marL="1600200" lvl="3" indent="-228600">
              <a:spcBef>
                <a:spcPts val="0"/>
              </a:spcBef>
            </a:pPr>
            <a:r>
              <a:rPr lang="en-US" sz="2000" dirty="0"/>
              <a:t>Refine response plan for increased effectiveness in response strategies.</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1" name="Audio 20">
            <a:hlinkClick r:id="" action="ppaction://media"/>
            <a:extLst>
              <a:ext uri="{FF2B5EF4-FFF2-40B4-BE49-F238E27FC236}">
                <a16:creationId xmlns:a16="http://schemas.microsoft.com/office/drawing/2014/main" id="{BF9522F2-C6D4-005F-F912-7755202474C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8473"/>
    </mc:Choice>
    <mc:Fallback xmlns="">
      <p:transition spd="slow" advTm="38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ISO/IEC 27001 Adoption:</a:t>
            </a:r>
          </a:p>
          <a:p>
            <a:pPr marL="685800" lvl="1" indent="-228600">
              <a:spcBef>
                <a:spcPts val="0"/>
              </a:spcBef>
              <a:buSzPts val="2200"/>
            </a:pPr>
            <a:r>
              <a:rPr lang="en-US" dirty="0"/>
              <a:t>Systemic approach fort managing sensitive information</a:t>
            </a:r>
          </a:p>
          <a:p>
            <a:pPr marL="685800" lvl="1" indent="-228600">
              <a:spcBef>
                <a:spcPts val="0"/>
              </a:spcBef>
              <a:buSzPts val="2200"/>
            </a:pPr>
            <a:r>
              <a:rPr lang="en-US" dirty="0"/>
              <a:t>Ensures data integrity and reliability</a:t>
            </a:r>
          </a:p>
          <a:p>
            <a:pPr marL="228600" lvl="0" indent="-228600" algn="l" rtl="0">
              <a:lnSpc>
                <a:spcPct val="90000"/>
              </a:lnSpc>
              <a:spcBef>
                <a:spcPts val="0"/>
              </a:spcBef>
              <a:spcAft>
                <a:spcPts val="0"/>
              </a:spcAft>
              <a:buClr>
                <a:schemeClr val="lt1"/>
              </a:buClr>
              <a:buSzPts val="2200"/>
              <a:buChar char="•"/>
            </a:pPr>
            <a:r>
              <a:rPr lang="en-US" dirty="0"/>
              <a:t>Zero Trust Security Model:</a:t>
            </a:r>
          </a:p>
          <a:p>
            <a:pPr marL="685800" lvl="1" indent="-228600">
              <a:spcBef>
                <a:spcPts val="0"/>
              </a:spcBef>
              <a:buSzPts val="2200"/>
            </a:pPr>
            <a:r>
              <a:rPr lang="en-US" dirty="0"/>
              <a:t>Mult-factor authentication</a:t>
            </a:r>
          </a:p>
          <a:p>
            <a:pPr marL="228600" lvl="0" indent="-228600" algn="l" rtl="0">
              <a:lnSpc>
                <a:spcPct val="90000"/>
              </a:lnSpc>
              <a:spcBef>
                <a:spcPts val="0"/>
              </a:spcBef>
              <a:spcAft>
                <a:spcPts val="0"/>
              </a:spcAft>
              <a:buClr>
                <a:schemeClr val="lt1"/>
              </a:buClr>
              <a:buSzPts val="2200"/>
              <a:buChar char="•"/>
            </a:pPr>
            <a:r>
              <a:rPr lang="en-US" dirty="0"/>
              <a:t>Proactive Incident Response:</a:t>
            </a:r>
          </a:p>
          <a:p>
            <a:pPr marL="685800" lvl="1" indent="-228600">
              <a:spcBef>
                <a:spcPts val="0"/>
              </a:spcBef>
              <a:buSzPts val="2200"/>
            </a:pPr>
            <a:r>
              <a:rPr lang="en-US" dirty="0"/>
              <a:t>Refines plans based on real life breaches</a:t>
            </a:r>
          </a:p>
          <a:p>
            <a:pPr marL="228600" lvl="0" indent="-228600" algn="l" rtl="0">
              <a:lnSpc>
                <a:spcPct val="90000"/>
              </a:lnSpc>
              <a:spcBef>
                <a:spcPts val="0"/>
              </a:spcBef>
              <a:spcAft>
                <a:spcPts val="0"/>
              </a:spcAft>
              <a:buClr>
                <a:schemeClr val="lt1"/>
              </a:buClr>
              <a:buSzPts val="2200"/>
              <a:buChar char="•"/>
            </a:pPr>
            <a:r>
              <a:rPr lang="en-US" dirty="0"/>
              <a:t>Continuous Education and Training:</a:t>
            </a:r>
          </a:p>
          <a:p>
            <a:pPr marL="685800" lvl="1" indent="-228600">
              <a:spcBef>
                <a:spcPts val="0"/>
              </a:spcBef>
              <a:buSzPts val="2200"/>
            </a:pPr>
            <a:r>
              <a:rPr lang="en-US" dirty="0"/>
              <a:t>Regularly educate personnel on the newest security threats. </a:t>
            </a:r>
          </a:p>
          <a:p>
            <a:pPr marL="0" lvl="0" indent="0" algn="l" rtl="0">
              <a:lnSpc>
                <a:spcPct val="90000"/>
              </a:lnSpc>
              <a:spcBef>
                <a:spcPts val="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34ED8317-5CC9-6AB9-52CD-027AAE358C6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5859"/>
    </mc:Choice>
    <mc:Fallback xmlns="">
      <p:transition spd="slow" advTm="358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err="1"/>
              <a:t>BlackRockEngineering</a:t>
            </a:r>
            <a:r>
              <a:rPr lang="en-US" dirty="0"/>
              <a:t>. (2022, January 4). Automation in C++ - BlackRock Engineering. Medium. </a:t>
            </a:r>
            <a:r>
              <a:rPr lang="en-US" dirty="0">
                <a:hlinkClick r:id="rId6"/>
              </a:rPr>
              <a:t>https://engineering.blackrock.com/automation-in-c6f9666bbb3f7</a:t>
            </a:r>
            <a:endParaRPr lang="en-US" dirty="0"/>
          </a:p>
          <a:p>
            <a:pPr marL="228600" lvl="0" indent="-228600" algn="l" rtl="0">
              <a:lnSpc>
                <a:spcPct val="90000"/>
              </a:lnSpc>
              <a:spcBef>
                <a:spcPts val="0"/>
              </a:spcBef>
              <a:spcAft>
                <a:spcPts val="0"/>
              </a:spcAft>
              <a:buClr>
                <a:schemeClr val="lt1"/>
              </a:buClr>
              <a:buSzPts val="2200"/>
              <a:buChar char="•"/>
            </a:pPr>
            <a:r>
              <a:rPr lang="en-US" dirty="0"/>
              <a:t>Secure Coding in C++11 and C++14. (2016, September 26). SEI Blog. </a:t>
            </a:r>
            <a:r>
              <a:rPr lang="en-US" dirty="0">
                <a:hlinkClick r:id="rId7"/>
              </a:rPr>
              <a:t>https://insights.sei.cmu.edu/blog/secure-coding-in-c11-and-c14/</a:t>
            </a:r>
            <a:endParaRPr lang="en-US" dirty="0"/>
          </a:p>
          <a:p>
            <a:pPr marL="228600" lvl="0" indent="-228600" algn="l" rtl="0">
              <a:lnSpc>
                <a:spcPct val="90000"/>
              </a:lnSpc>
              <a:spcBef>
                <a:spcPts val="0"/>
              </a:spcBef>
              <a:spcAft>
                <a:spcPts val="0"/>
              </a:spcAft>
              <a:buClr>
                <a:schemeClr val="lt1"/>
              </a:buClr>
              <a:buSzPts val="2200"/>
              <a:buChar char="•"/>
            </a:pPr>
            <a:r>
              <a:rPr lang="en-US" dirty="0"/>
              <a:t>Team, A. C. (2018, April 4). Defensive programming with new C++ standards – </a:t>
            </a:r>
            <a:r>
              <a:rPr lang="en-US" dirty="0" err="1"/>
              <a:t>CppDepend</a:t>
            </a:r>
            <a:r>
              <a:rPr lang="en-US" dirty="0"/>
              <a:t>: https://cppdepend.com/blog/defensive-programming-withnew-c-standards/</a:t>
            </a:r>
            <a:endParaRPr dirty="0"/>
          </a:p>
        </p:txBody>
      </p:sp>
      <p:pic>
        <p:nvPicPr>
          <p:cNvPr id="239" name="Google Shape;239;p14"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D7EBA9D6-1A75-3D8E-8F3D-51C7EE417492}"/>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430"/>
    </mc:Choice>
    <mc:Fallback xmlns="">
      <p:transition spd="slow" advTm="64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2" name="Audio 41">
            <a:hlinkClick r:id="" action="ppaction://media"/>
            <a:extLst>
              <a:ext uri="{FF2B5EF4-FFF2-40B4-BE49-F238E27FC236}">
                <a16:creationId xmlns:a16="http://schemas.microsoft.com/office/drawing/2014/main" id="{66542C42-E8BE-7819-0F9B-C989C79C31D6}"/>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2151"/>
    </mc:Choice>
    <mc:Fallback xmlns="">
      <p:transition spd="slow" advTm="321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3000091874"/>
              </p:ext>
            </p:extLst>
          </p:nvPr>
        </p:nvGraphicFramePr>
        <p:xfrm>
          <a:off x="3171900" y="2561050"/>
          <a:ext cx="7835225" cy="372001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STD-001-CPP</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STD-002-CPP</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STD-003-CPP</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STD-002-CPP</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STD-003-CPP</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STD-008-CPP</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STD-009-CPP</a:t>
                      </a:r>
                      <a:endParaRPr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STD-006-CPP</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STD-007-CPP</a:t>
                      </a:r>
                      <a:endParaRPr lang="en-US"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STD-005-CPP</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STD-006-CPP</a:t>
                      </a:r>
                      <a:endParaRPr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2" name="Audio 21">
            <a:hlinkClick r:id="" action="ppaction://media"/>
            <a:extLst>
              <a:ext uri="{FF2B5EF4-FFF2-40B4-BE49-F238E27FC236}">
                <a16:creationId xmlns:a16="http://schemas.microsoft.com/office/drawing/2014/main" id="{83D3DD79-17D0-AF9F-E3EA-8EF5082D067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7401"/>
    </mc:Choice>
    <mc:Fallback xmlns="">
      <p:transition spd="slow" advTm="37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221325" y="1736901"/>
            <a:ext cx="10820400" cy="4728067"/>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228600" lvl="0" indent="-228600" algn="l" rtl="0">
              <a:lnSpc>
                <a:spcPct val="90000"/>
              </a:lnSpc>
              <a:spcBef>
                <a:spcPts val="0"/>
              </a:spcBef>
              <a:spcAft>
                <a:spcPts val="0"/>
              </a:spcAft>
              <a:buClr>
                <a:schemeClr val="lt1"/>
              </a:buClr>
              <a:buSzPts val="2200"/>
              <a:buChar char="•"/>
            </a:pPr>
            <a:r>
              <a:rPr lang="en-US" dirty="0"/>
              <a:t>Heed Compiler Warnings</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228600" lvl="0" indent="-228600" algn="l" rtl="0">
              <a:lnSpc>
                <a:spcPct val="90000"/>
              </a:lnSpc>
              <a:spcBef>
                <a:spcPts val="0"/>
              </a:spcBef>
              <a:spcAft>
                <a:spcPts val="0"/>
              </a:spcAft>
              <a:buClr>
                <a:schemeClr val="lt1"/>
              </a:buClr>
              <a:buSzPts val="2200"/>
              <a:buChar char="•"/>
            </a:pPr>
            <a:r>
              <a:rPr lang="en-US" dirty="0"/>
              <a:t>Keep it simple</a:t>
            </a:r>
          </a:p>
          <a:p>
            <a:pPr marL="228600" lvl="0" indent="-228600" algn="l" rtl="0">
              <a:lnSpc>
                <a:spcPct val="90000"/>
              </a:lnSpc>
              <a:spcBef>
                <a:spcPts val="0"/>
              </a:spcBef>
              <a:spcAft>
                <a:spcPts val="0"/>
              </a:spcAft>
              <a:buClr>
                <a:schemeClr val="lt1"/>
              </a:buClr>
              <a:buSzPts val="2200"/>
              <a:buChar char="•"/>
            </a:pPr>
            <a:r>
              <a:rPr lang="en-US" dirty="0"/>
              <a:t>Default Deny</a:t>
            </a:r>
          </a:p>
          <a:p>
            <a:pPr marL="228600" marR="0" lvl="0" indent="-22860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b="0" i="0" u="none" strike="noStrike" kern="0" cap="none" spc="0" normalizeH="0" baseline="0" noProof="0" dirty="0">
                <a:ln>
                  <a:noFill/>
                </a:ln>
                <a:solidFill>
                  <a:srgbClr val="FFFFFF"/>
                </a:solidFill>
                <a:effectLst/>
                <a:uLnTx/>
                <a:uFillTx/>
                <a:latin typeface="Century Gothic"/>
                <a:sym typeface="Century Gothic"/>
              </a:rPr>
              <a:t>Adhere to the Principle of Least Privilege</a:t>
            </a:r>
          </a:p>
          <a:p>
            <a:pPr marL="228600" marR="0" lvl="0" indent="-22860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b="0" i="0" u="none" strike="noStrike" kern="0" cap="none" spc="0" normalizeH="0" baseline="0" noProof="0" dirty="0">
                <a:ln>
                  <a:noFill/>
                </a:ln>
                <a:solidFill>
                  <a:srgbClr val="FFFFFF"/>
                </a:solidFill>
                <a:effectLst/>
                <a:uLnTx/>
                <a:uFillTx/>
                <a:latin typeface="Century Gothic"/>
                <a:sym typeface="Century Gothic"/>
              </a:rPr>
              <a:t>Sanitize Data Sent to Other Systems</a:t>
            </a:r>
          </a:p>
          <a:p>
            <a:pPr marL="228600" marR="0" lvl="0" indent="-22860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b="0" i="0" u="none" strike="noStrike" kern="0" cap="none" spc="0" normalizeH="0" baseline="0" noProof="0" dirty="0">
                <a:ln>
                  <a:noFill/>
                </a:ln>
                <a:solidFill>
                  <a:srgbClr val="FFFFFF"/>
                </a:solidFill>
                <a:effectLst/>
                <a:uLnTx/>
                <a:uFillTx/>
                <a:latin typeface="Century Gothic"/>
                <a:sym typeface="Century Gothic"/>
              </a:rPr>
              <a:t>Practice Defense in Depth</a:t>
            </a:r>
          </a:p>
          <a:p>
            <a:pPr marL="228600" marR="0" lvl="0" indent="-228600" algn="l" defTabSz="914400" rtl="0" eaLnBrk="1" fontAlgn="auto" latinLnBrk="0" hangingPunct="1">
              <a:lnSpc>
                <a:spcPct val="90000"/>
              </a:lnSpc>
              <a:spcBef>
                <a:spcPts val="0"/>
              </a:spcBef>
              <a:spcAft>
                <a:spcPts val="0"/>
              </a:spcAft>
              <a:buClr>
                <a:srgbClr val="FFFFFF"/>
              </a:buClr>
              <a:buSzPts val="2000"/>
              <a:buFont typeface="Arial"/>
              <a:buChar char="•"/>
              <a:tabLst/>
              <a:defRPr/>
            </a:pPr>
            <a:r>
              <a:rPr kumimoji="0" lang="en-US" b="0" i="0" u="none" strike="noStrike" kern="0" cap="none" spc="0" normalizeH="0" baseline="0" noProof="0" dirty="0">
                <a:ln>
                  <a:noFill/>
                </a:ln>
                <a:solidFill>
                  <a:srgbClr val="FFFFFF"/>
                </a:solidFill>
                <a:effectLst/>
                <a:uLnTx/>
                <a:uFillTx/>
                <a:latin typeface="Century Gothic"/>
                <a:sym typeface="Century Gothic"/>
              </a:rPr>
              <a:t>Use Effective Quality Assurance Techniques</a:t>
            </a:r>
          </a:p>
          <a:p>
            <a:pPr marL="228600" lvl="0" indent="-228600" algn="l" rtl="0">
              <a:lnSpc>
                <a:spcPct val="90000"/>
              </a:lnSpc>
              <a:spcBef>
                <a:spcPts val="0"/>
              </a:spcBef>
              <a:spcAft>
                <a:spcPts val="0"/>
              </a:spcAft>
              <a:buClr>
                <a:schemeClr val="lt1"/>
              </a:buClr>
              <a:buSzPts val="2200"/>
              <a:buChar char="•"/>
            </a:pPr>
            <a:endParaRPr lang="en-US" dirty="0"/>
          </a:p>
          <a:p>
            <a:pPr marL="228600" indent="-228600">
              <a:spcBef>
                <a:spcPts val="0"/>
              </a:spcBef>
              <a:buSzPts val="2200"/>
            </a:pPr>
            <a:endParaRPr lang="en-US" sz="1800"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5" name="Audio 24">
            <a:hlinkClick r:id="" action="ppaction://media"/>
            <a:extLst>
              <a:ext uri="{FF2B5EF4-FFF2-40B4-BE49-F238E27FC236}">
                <a16:creationId xmlns:a16="http://schemas.microsoft.com/office/drawing/2014/main" id="{9850E257-E748-3B41-22A1-B692B5F0585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0981"/>
    </mc:Choice>
    <mc:Fallback xmlns="">
      <p:transition spd="slow" advTm="30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Picture 3" descr="A screen shot of a black table&#10;&#10;Description automatically generated">
            <a:extLst>
              <a:ext uri="{FF2B5EF4-FFF2-40B4-BE49-F238E27FC236}">
                <a16:creationId xmlns:a16="http://schemas.microsoft.com/office/drawing/2014/main" id="{81CE0C95-8ACB-DF1E-9BF4-DA82CAFB49D3}"/>
              </a:ext>
            </a:extLst>
          </p:cNvPr>
          <p:cNvPicPr>
            <a:picLocks noChangeAspect="1"/>
          </p:cNvPicPr>
          <p:nvPr/>
        </p:nvPicPr>
        <p:blipFill>
          <a:blip r:embed="rId7"/>
          <a:stretch>
            <a:fillRect/>
          </a:stretch>
        </p:blipFill>
        <p:spPr>
          <a:xfrm>
            <a:off x="46568" y="2057401"/>
            <a:ext cx="12098864" cy="3541939"/>
          </a:xfrm>
          <a:prstGeom prst="rect">
            <a:avLst/>
          </a:prstGeom>
        </p:spPr>
      </p:pic>
      <p:pic>
        <p:nvPicPr>
          <p:cNvPr id="14" name="Audio 13">
            <a:hlinkClick r:id="" action="ppaction://media"/>
            <a:extLst>
              <a:ext uri="{FF2B5EF4-FFF2-40B4-BE49-F238E27FC236}">
                <a16:creationId xmlns:a16="http://schemas.microsoft.com/office/drawing/2014/main" id="{DAD9285B-8103-51F9-26EA-1ADE373EDC2B}"/>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2619"/>
    </mc:Choice>
    <mc:Fallback xmlns="">
      <p:transition spd="slow" advTm="326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Encryption at Rest:</a:t>
            </a:r>
          </a:p>
          <a:p>
            <a:pPr marL="685800" lvl="1" indent="-228600">
              <a:spcBef>
                <a:spcPts val="0"/>
              </a:spcBef>
              <a:buSzPts val="2000"/>
            </a:pPr>
            <a:r>
              <a:rPr lang="en-US" dirty="0"/>
              <a:t>Safeguarding data while it's kept in file systems, databases, or other storage devices is known as encryption at rest. This policy covers all private and sensitive information kept on the systems of the company.</a:t>
            </a:r>
          </a:p>
          <a:p>
            <a:pPr marL="228600" lvl="0" indent="-228600" algn="l" rtl="0">
              <a:lnSpc>
                <a:spcPct val="90000"/>
              </a:lnSpc>
              <a:spcBef>
                <a:spcPts val="0"/>
              </a:spcBef>
              <a:spcAft>
                <a:spcPts val="0"/>
              </a:spcAft>
              <a:buClr>
                <a:schemeClr val="lt1"/>
              </a:buClr>
              <a:buSzPts val="2000"/>
              <a:buChar char="•"/>
            </a:pPr>
            <a:r>
              <a:rPr lang="en-US" sz="2000" dirty="0"/>
              <a:t>Encryption in Flight:</a:t>
            </a:r>
          </a:p>
          <a:p>
            <a:pPr marL="685800" lvl="1" indent="-228600">
              <a:spcBef>
                <a:spcPts val="0"/>
              </a:spcBef>
              <a:buSzPts val="2000"/>
            </a:pPr>
            <a:r>
              <a:rPr lang="en-US" dirty="0"/>
              <a:t>Encryption in flight provides data security during network transmission. In order to safeguard data during transmission from interception and unauthorized access, this policy is crucial.</a:t>
            </a:r>
          </a:p>
          <a:p>
            <a:pPr marL="228600" lvl="0" indent="-228600" algn="l" rtl="0">
              <a:lnSpc>
                <a:spcPct val="90000"/>
              </a:lnSpc>
              <a:spcBef>
                <a:spcPts val="0"/>
              </a:spcBef>
              <a:spcAft>
                <a:spcPts val="0"/>
              </a:spcAft>
              <a:buClr>
                <a:schemeClr val="lt1"/>
              </a:buClr>
              <a:buSzPts val="2000"/>
              <a:buChar char="•"/>
            </a:pPr>
            <a:r>
              <a:rPr lang="en-US" sz="2000" dirty="0"/>
              <a:t>Encryption in Use:</a:t>
            </a:r>
            <a:endParaRPr lang="en-US" sz="1600" dirty="0"/>
          </a:p>
          <a:p>
            <a:pPr marL="685800" lvl="1" indent="-228600">
              <a:spcBef>
                <a:spcPts val="0"/>
              </a:spcBef>
              <a:buSzPts val="2000"/>
            </a:pPr>
            <a:r>
              <a:rPr lang="en-US" dirty="0"/>
              <a:t>When encryption is used, data is safeguarded during processing or application use. In order to protect sensitive data while it is being processed actively, this policy is essential.</a:t>
            </a:r>
            <a:endParaRPr sz="3200"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1" name="Audio 10">
            <a:hlinkClick r:id="" action="ppaction://media"/>
            <a:extLst>
              <a:ext uri="{FF2B5EF4-FFF2-40B4-BE49-F238E27FC236}">
                <a16:creationId xmlns:a16="http://schemas.microsoft.com/office/drawing/2014/main" id="{BAE4640A-45FB-B1AE-7B6F-31C15681CCB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6490"/>
    </mc:Choice>
    <mc:Fallback xmlns="">
      <p:transition spd="slow" advTm="36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a:t>
            </a:r>
          </a:p>
          <a:p>
            <a:pPr marL="685800" lvl="1" indent="-228600">
              <a:spcBef>
                <a:spcPts val="0"/>
              </a:spcBef>
              <a:buSzPts val="2400"/>
            </a:pPr>
            <a:r>
              <a:rPr lang="en-US" sz="2200" dirty="0"/>
              <a:t>Verifying the identity of users and systems gaining access to the organization's resources is the process of authentication. This policy makes sure that sensitive information can only be accessed by authorized parties.</a:t>
            </a:r>
          </a:p>
          <a:p>
            <a:pPr marL="228600" lvl="0" indent="-228600" algn="l" rtl="0">
              <a:lnSpc>
                <a:spcPct val="90000"/>
              </a:lnSpc>
              <a:spcBef>
                <a:spcPts val="0"/>
              </a:spcBef>
              <a:spcAft>
                <a:spcPts val="0"/>
              </a:spcAft>
              <a:buClr>
                <a:schemeClr val="lt1"/>
              </a:buClr>
              <a:buSzPts val="2400"/>
              <a:buChar char="•"/>
            </a:pPr>
            <a:r>
              <a:rPr lang="en-US" sz="2400" dirty="0"/>
              <a:t>Authorization:</a:t>
            </a:r>
          </a:p>
          <a:p>
            <a:pPr marL="685800" lvl="1" indent="-228600">
              <a:spcBef>
                <a:spcPts val="0"/>
              </a:spcBef>
              <a:buSzPts val="2400"/>
            </a:pPr>
            <a:r>
              <a:rPr lang="en-US" sz="2200" dirty="0"/>
              <a:t>The degree of access that authenticated users are granted is determined by authorization. Users can only access the resources required for their roles, thanks to this policy.</a:t>
            </a:r>
          </a:p>
          <a:p>
            <a:pPr marL="228600" lvl="0" indent="-228600" algn="l" rtl="0">
              <a:lnSpc>
                <a:spcPct val="90000"/>
              </a:lnSpc>
              <a:spcBef>
                <a:spcPts val="0"/>
              </a:spcBef>
              <a:spcAft>
                <a:spcPts val="0"/>
              </a:spcAft>
              <a:buClr>
                <a:schemeClr val="lt1"/>
              </a:buClr>
              <a:buSzPts val="2400"/>
              <a:buChar char="•"/>
            </a:pPr>
            <a:r>
              <a:rPr lang="en-US" sz="2400" dirty="0"/>
              <a:t>Accounting:</a:t>
            </a:r>
          </a:p>
          <a:p>
            <a:pPr marL="685800" lvl="1" indent="-228600">
              <a:spcBef>
                <a:spcPts val="0"/>
              </a:spcBef>
              <a:buSzPts val="2400"/>
            </a:pPr>
            <a:r>
              <a:rPr lang="en-US" dirty="0"/>
              <a:t>Accounting entails keeping tabs on user activity within the systems used by the company. This policy is essential for keeping track of user actions in an audit trail.</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0" name="Audio 9">
            <a:hlinkClick r:id="" action="ppaction://media"/>
            <a:extLst>
              <a:ext uri="{FF2B5EF4-FFF2-40B4-BE49-F238E27FC236}">
                <a16:creationId xmlns:a16="http://schemas.microsoft.com/office/drawing/2014/main" id="{83A3E160-A337-50D7-8A06-4EF16F5F05F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3436"/>
    </mc:Choice>
    <mc:Fallback xmlns="">
      <p:transition spd="slow" advTm="434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61737" y="1773911"/>
            <a:ext cx="11308938" cy="186764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sz="2800" dirty="0"/>
              <a:t>Unit test practices come early and often throughout the development process to ensure the code is functioning and secure. For example, adding limitations to the number of characters a user can input</a:t>
            </a:r>
            <a:endParaRPr sz="2800"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screenshot of a computer program&#10;&#10;Description automatically generated">
            <a:extLst>
              <a:ext uri="{FF2B5EF4-FFF2-40B4-BE49-F238E27FC236}">
                <a16:creationId xmlns:a16="http://schemas.microsoft.com/office/drawing/2014/main" id="{04AB6654-0C5F-B03E-71D2-CD8A55184ED0}"/>
              </a:ext>
            </a:extLst>
          </p:cNvPr>
          <p:cNvPicPr>
            <a:picLocks noChangeAspect="1"/>
          </p:cNvPicPr>
          <p:nvPr/>
        </p:nvPicPr>
        <p:blipFill>
          <a:blip r:embed="rId7"/>
          <a:stretch>
            <a:fillRect/>
          </a:stretch>
        </p:blipFill>
        <p:spPr>
          <a:xfrm>
            <a:off x="994877" y="3641558"/>
            <a:ext cx="10089197" cy="2948193"/>
          </a:xfrm>
          <a:prstGeom prst="rect">
            <a:avLst/>
          </a:prstGeom>
        </p:spPr>
      </p:pic>
      <p:pic>
        <p:nvPicPr>
          <p:cNvPr id="28" name="Audio 27">
            <a:hlinkClick r:id="" action="ppaction://media"/>
            <a:extLst>
              <a:ext uri="{FF2B5EF4-FFF2-40B4-BE49-F238E27FC236}">
                <a16:creationId xmlns:a16="http://schemas.microsoft.com/office/drawing/2014/main" id="{214C7C26-CC70-C3A9-D4D5-DAB9E66A16A8}"/>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5679"/>
    </mc:Choice>
    <mc:Fallback xmlns="">
      <p:transition spd="slow" advTm="55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CE1C5093-D44C-FD97-2670-7FBC01F31CFF}"/>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1402"/>
    </mc:Choice>
    <mc:Fallback xmlns="">
      <p:transition spd="slow" advTm="614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6B13B87012F1B4F9770BC0299C2DB02" ma:contentTypeVersion="6" ma:contentTypeDescription="Create a new document." ma:contentTypeScope="" ma:versionID="7d4cda930a9712663af1869432f86185">
  <xsd:schema xmlns:xsd="http://www.w3.org/2001/XMLSchema" xmlns:xs="http://www.w3.org/2001/XMLSchema" xmlns:p="http://schemas.microsoft.com/office/2006/metadata/properties" xmlns:ns3="f98b56c7-3048-4ec4-89d5-65a75799f164" targetNamespace="http://schemas.microsoft.com/office/2006/metadata/properties" ma:root="true" ma:fieldsID="9d72790b67631a180eb26491bee3d81a" ns3:_="">
    <xsd:import namespace="f98b56c7-3048-4ec4-89d5-65a75799f164"/>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8b56c7-3048-4ec4-89d5-65a75799f1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f98b56c7-3048-4ec4-89d5-65a75799f164"/>
    <ds:schemaRef ds:uri="http://purl.org/dc/elements/1.1/"/>
    <ds:schemaRef ds:uri="http://schemas.microsoft.com/office/2006/documentManagement/types"/>
    <ds:schemaRef ds:uri="http://purl.org/dc/dcmitype/"/>
    <ds:schemaRef ds:uri="http://schemas.microsoft.com/office/2006/metadata/properties"/>
    <ds:schemaRef ds:uri="http://schemas.microsoft.com/office/infopath/2007/PartnerControls"/>
    <ds:schemaRef ds:uri="http://www.w3.org/XML/1998/namespace"/>
    <ds:schemaRef ds:uri="http://purl.org/dc/terms/"/>
  </ds:schemaRefs>
</ds:datastoreItem>
</file>

<file path=customXml/itemProps2.xml><?xml version="1.0" encoding="utf-8"?>
<ds:datastoreItem xmlns:ds="http://schemas.openxmlformats.org/officeDocument/2006/customXml" ds:itemID="{8E1E762A-B0BB-4105-83FB-BE2ADE583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8b56c7-3048-4ec4-89d5-65a75799f16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157</TotalTime>
  <Words>1827</Words>
  <Application>Microsoft Office PowerPoint</Application>
  <PresentationFormat>Widescreen</PresentationFormat>
  <Paragraphs>98</Paragraphs>
  <Slides>14</Slides>
  <Notes>14</Notes>
  <HiddenSlides>0</HiddenSlides>
  <MMClips>14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Case, Tatiana</cp:lastModifiedBy>
  <cp:revision>6</cp:revision>
  <dcterms:created xsi:type="dcterms:W3CDTF">2020-08-19T17:59:24Z</dcterms:created>
  <dcterms:modified xsi:type="dcterms:W3CDTF">2024-06-24T05:50:52Z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0x010100A6B13B87012F1B4F9770BC0299C2DB02</vt:lpwstr>
  </property>
</Properties>
</file>